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17" r:id="rId2"/>
    <p:sldId id="326" r:id="rId3"/>
    <p:sldId id="318" r:id="rId4"/>
  </p:sldIdLst>
  <p:sldSz cx="12192000" cy="6858000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CCECFF"/>
    <a:srgbClr val="FFCCC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167" autoAdjust="0"/>
    <p:restoredTop sz="94660"/>
  </p:normalViewPr>
  <p:slideViewPr>
    <p:cSldViewPr snapToGrid="0">
      <p:cViewPr varScale="1">
        <p:scale>
          <a:sx n="129" d="100"/>
          <a:sy n="129" d="100"/>
        </p:scale>
        <p:origin x="24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F8892-BAE7-4B22-9ACA-3161D2DE485E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1661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F6D5B-A01C-4D0E-9A7D-3AD10A152D7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4333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sz="1000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321E3-3A5C-9F44-AB18-6294EF09083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1711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ja-JP" altLang="en-US" sz="1000" u="sng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（</a:t>
            </a:r>
            <a:r>
              <a:rPr lang="en-US" altLang="ja-JP" sz="1000" u="sng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01</a:t>
            </a:r>
            <a:r>
              <a:rPr lang="ja-JP" altLang="en-US" sz="1000" u="sng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）セリフ　</a:t>
            </a:r>
            <a:endParaRPr lang="en-US" altLang="ja-JP" sz="1000" u="sng" kern="1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この動画教材は、３つのシリーズで構成しています。</a:t>
            </a:r>
          </a:p>
          <a:p>
            <a:pPr algn="just"/>
            <a:endParaRPr lang="en-US" altLang="ja-JP" sz="1000" kern="1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シリーズ</a:t>
            </a:r>
            <a:r>
              <a:rPr lang="en-US" altLang="ja-JP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Ⅰ</a:t>
            </a:r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では、安全の定義や災害発生のメカニズムについて解説し、</a:t>
            </a:r>
          </a:p>
          <a:p>
            <a:pPr algn="just"/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シリーズ</a:t>
            </a:r>
            <a:r>
              <a:rPr lang="en-US" altLang="ja-JP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Ⅱ</a:t>
            </a:r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では、機械系、電気・電子系、居住系の訓練コースにおいて実際に起きた災害事例を再現し、安全管理の視点から災害発生の原因について解説します。</a:t>
            </a:r>
          </a:p>
          <a:p>
            <a:pPr algn="just"/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また、シリーズ</a:t>
            </a:r>
            <a:r>
              <a:rPr lang="en-US" altLang="ja-JP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Ⅲ</a:t>
            </a:r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では、危険予知訓練の演習問題を通じて、災害発生のプロセスや防止対策について理解を深めます。</a:t>
            </a:r>
          </a:p>
          <a:p>
            <a:pPr algn="just"/>
            <a:endParaRPr lang="en-US" altLang="ja-JP" sz="1000" kern="100" dirty="0">
              <a:effectLst/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just"/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安全は、誰かがやってくれるのではなく、まずは、自分自身で取り組まなければなりません。</a:t>
            </a:r>
          </a:p>
          <a:p>
            <a:pPr algn="just"/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災害発生のメカニズムを理解し、訓練期間中だけでなく、これからの職業人生においても、</a:t>
            </a:r>
          </a:p>
          <a:p>
            <a:pPr algn="just"/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ケガをしない・させないように、正しい作業方法を十分に理解することが大切です。</a:t>
            </a:r>
          </a:p>
          <a:p>
            <a:pPr algn="just"/>
            <a:r>
              <a:rPr lang="ja-JP" altLang="en-US" sz="10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この動画教材を活用し、危険感受性を高め、訓練災害を未然に防ぐように努めましょう。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F321E3-3A5C-9F44-AB18-6294EF090834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0571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E2310D-0E01-486D-985B-F90182483C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5E0327FD-0ADE-44CC-9EB7-13879063B0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281C5D4-671F-49CE-A739-C5AFED4D6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ABD5052-785B-4893-BF65-3E30227162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C19A598-226F-4229-960F-73008F6C9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3124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F92E17-C492-478E-ACAF-D0D43A2E78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6FA6557-E0AD-4DC0-B09D-3DC3ADFA33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F983922-C5CA-4C6E-B0E4-998574B66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50EE6CB-6249-4A4A-A15C-12A76E6F7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3B8C68-2974-47DC-8724-0E71EBA82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0443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7CA90B7-D3E7-483D-BE33-C239F7D222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C73C8ED-F001-48DB-85CF-5515263ABE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3D9C41F-46FA-453E-8892-5FEBF6610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6F4356-4640-4E37-B8F1-D7DA81460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2D964E-23C6-48E4-9AD0-737D39734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3073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F507A2-966A-45B4-B701-B28D1A5D6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B12E4043-8515-4918-A1D8-58CA26FB32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774C52-EF81-4899-A272-F914EE14B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B189E2B-1403-4466-B0F8-9A207EBF8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F2C33D0-F281-49B7-AD6D-1A15E62C4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439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975610-A09A-4335-B8A6-12CF43283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5A190DE-7304-43D4-AB13-F7CED1B81F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4452F6-9429-4F77-A766-821FE58CF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6EFBDD-8A7F-40D9-B126-E4B103164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7760526-ED7B-4994-8528-3F75ECDFC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502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D69EB16-03F1-4CD5-A17C-83A17E12C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975773B-7E4A-49F3-8869-108D8CB1C3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C30323C-EB72-42B4-9824-AEA864FE86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8CFDF59-F09C-4F58-996D-6232516EB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CE6A41-6E92-42CF-AFA3-FF4C48DB3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731DB77-A6F5-4A05-A15D-7DC86A18D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450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F298759-A034-448A-B25B-1960220CE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2B0EA4E-582E-44DF-8ACD-BAE5F2CAE7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E98E7C4D-3D3A-4DB4-AB4A-3FD1B7B468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E9FBC1B0-892E-4532-8859-2DBF7CD407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DEB55BE-D478-48C7-9B06-C50B42AEC9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C4CFF72-E3EA-436E-AEFC-FA8AB91610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8A84AD7-3859-4F28-A05E-F8F907CC40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721F562-0C57-4FC0-B5F3-ADCFEFD00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48695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58350A1-2403-460E-85F1-77EC918F6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E0D660F-ED5D-4E76-9977-F1985F09C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087162C-4794-49FB-8DE2-AC657805F9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9FDE2B9-B7D8-4A12-889E-5ACB0FDD1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6484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FE7C062-B613-4D99-9D2C-3D68546F3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242C1D9-2297-498D-8D6E-FD22316873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535E0C0-9E81-4871-A662-258A86499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8660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FCF122-E300-4EEC-BD0E-F0B62E514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5C99DBB-1470-4D80-B992-DECF3081A9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7ED29B2-0313-460B-AA10-A4354E3A97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EB28780-FC30-44E9-B0DC-AC5BCBD98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2E012EA-23F9-4232-A21D-37E7AB1B6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C63C2129-1202-4139-A70C-CBC451757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081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97A5A8-2FE2-4404-B6D1-6A28FED54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79D9BC2-61C9-435B-AFD1-E5D508A951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CF1DF13-602B-4842-9107-62AEF48D0B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D68F8C1-AA2F-475D-9168-064C3F573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968F2-280A-482F-A935-F5645666DC2F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3A31035-469A-47DE-955A-3F615AA03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ADB1017-B216-436D-8BF4-66ED4D2AD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97516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87EA19FC-7D60-4AD0-B1DA-DB5D04241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EFA153BD-6D77-4F2B-8F4C-8FE08C9AC8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8FA0F8-4DA3-4E3A-AEFA-F1906E58B0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968F2-280A-482F-A935-F5645666DC2F}" type="datetimeFigureOut">
              <a:rPr kumimoji="1" lang="ja-JP" altLang="en-US" smtClean="0"/>
              <a:t>2025/3/18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276C878-F1A1-4EF5-9A29-2AABD0A5DC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F1B60A-A67D-4A6B-B069-10D90136F3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6EDF3-CF21-4C89-86F0-725701961D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215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anzeninfo.mhlw.go.jp/hiyari/anrdh00.html" TargetMode="External"/><Relationship Id="rId3" Type="http://schemas.openxmlformats.org/officeDocument/2006/relationships/image" Target="../media/image4.jpg"/><Relationship Id="rId7" Type="http://schemas.openxmlformats.org/officeDocument/2006/relationships/hyperlink" Target="https://anzeninfo.mhlw.go.jp/user/anzen/tok/bnsk00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nzeninfo.mhlw.go.jp/" TargetMode="Externa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>
            <a:extLst>
              <a:ext uri="{FF2B5EF4-FFF2-40B4-BE49-F238E27FC236}">
                <a16:creationId xmlns:a16="http://schemas.microsoft.com/office/drawing/2014/main" id="{B7817E28-AEF5-40F5-8FCF-7A8570C36B3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96" t="14624" r="2250"/>
          <a:stretch/>
        </p:blipFill>
        <p:spPr>
          <a:xfrm>
            <a:off x="4105274" y="468914"/>
            <a:ext cx="8086726" cy="3614928"/>
          </a:xfrm>
          <a:prstGeom prst="rect">
            <a:avLst/>
          </a:prstGeom>
        </p:spPr>
      </p:pic>
      <p:sp>
        <p:nvSpPr>
          <p:cNvPr id="9" name="四角形: 角を丸くする 8">
            <a:extLst>
              <a:ext uri="{FF2B5EF4-FFF2-40B4-BE49-F238E27FC236}">
                <a16:creationId xmlns:a16="http://schemas.microsoft.com/office/drawing/2014/main" id="{EF72E08E-0955-43EC-8230-3BF62D3C6A4B}"/>
              </a:ext>
            </a:extLst>
          </p:cNvPr>
          <p:cNvSpPr/>
          <p:nvPr/>
        </p:nvSpPr>
        <p:spPr>
          <a:xfrm>
            <a:off x="11315699" y="4429124"/>
            <a:ext cx="733427" cy="261937"/>
          </a:xfrm>
          <a:prstGeom prst="roundRect">
            <a:avLst/>
          </a:prstGeom>
          <a:solidFill>
            <a:srgbClr val="7030A0"/>
          </a:solidFill>
          <a:ln>
            <a:solidFill>
              <a:srgbClr val="7030A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01:23</a:t>
            </a:r>
            <a:endParaRPr kumimoji="1" lang="ja-JP" altLang="en-US" sz="16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DC6457A-0A52-40B9-937D-77DADAFC2F80}"/>
              </a:ext>
            </a:extLst>
          </p:cNvPr>
          <p:cNvGrpSpPr/>
          <p:nvPr/>
        </p:nvGrpSpPr>
        <p:grpSpPr>
          <a:xfrm>
            <a:off x="4314825" y="4991100"/>
            <a:ext cx="7639050" cy="1156540"/>
            <a:chOff x="4314825" y="4905375"/>
            <a:chExt cx="7639050" cy="1156540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A34B07DC-D971-44E2-98DB-F710FA0512CC}"/>
                </a:ext>
              </a:extLst>
            </p:cNvPr>
            <p:cNvSpPr txBox="1"/>
            <p:nvPr/>
          </p:nvSpPr>
          <p:spPr>
            <a:xfrm>
              <a:off x="4362450" y="4905375"/>
              <a:ext cx="13388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ja-JP" altLang="en-US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動画の概要</a:t>
              </a:r>
              <a:endParaRPr kumimoji="1" lang="ja-JP" altLang="en-US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01BF69D4-9A40-40DD-953C-2602C15258DC}"/>
                </a:ext>
              </a:extLst>
            </p:cNvPr>
            <p:cNvCxnSpPr>
              <a:cxnSpLocks/>
            </p:cNvCxnSpPr>
            <p:nvPr/>
          </p:nvCxnSpPr>
          <p:spPr>
            <a:xfrm>
              <a:off x="4314825" y="5295900"/>
              <a:ext cx="763905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D2D3C856-5939-400E-B26F-4A842C3C1A44}"/>
                </a:ext>
              </a:extLst>
            </p:cNvPr>
            <p:cNvSpPr txBox="1"/>
            <p:nvPr/>
          </p:nvSpPr>
          <p:spPr>
            <a:xfrm>
              <a:off x="4451427" y="5541836"/>
              <a:ext cx="6086475" cy="520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ja-JP" altLang="en-US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「なぜ、訓練災害が発生してしまうのか？」</a:t>
              </a:r>
              <a:endPara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  <a:p>
              <a:pPr>
                <a:lnSpc>
                  <a:spcPts val="1800"/>
                </a:lnSpc>
              </a:pPr>
              <a:r>
                <a:rPr lang="ja-JP" altLang="en-US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　　　　　　　　　　　安全管理上の欠陥と災害発生のメカニズムについて解説します。</a:t>
              </a:r>
              <a:endPara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04B451F6-3CC1-44F3-96B3-94E133530FDF}"/>
              </a:ext>
            </a:extLst>
          </p:cNvPr>
          <p:cNvGrpSpPr/>
          <p:nvPr/>
        </p:nvGrpSpPr>
        <p:grpSpPr>
          <a:xfrm>
            <a:off x="9245" y="0"/>
            <a:ext cx="4096030" cy="6901101"/>
            <a:chOff x="9245" y="0"/>
            <a:chExt cx="4096030" cy="6901101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45E13B67-2CBC-40FD-8B20-F4CC5FE3CA80}"/>
                </a:ext>
              </a:extLst>
            </p:cNvPr>
            <p:cNvGrpSpPr/>
            <p:nvPr/>
          </p:nvGrpSpPr>
          <p:grpSpPr>
            <a:xfrm>
              <a:off x="9245" y="0"/>
              <a:ext cx="3353080" cy="6858000"/>
              <a:chOff x="9245" y="0"/>
              <a:chExt cx="3353080" cy="6858000"/>
            </a:xfrm>
          </p:grpSpPr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80655F7C-7CEF-4F1F-A238-0C636C624753}"/>
                  </a:ext>
                </a:extLst>
              </p:cNvPr>
              <p:cNvGrpSpPr/>
              <p:nvPr/>
            </p:nvGrpSpPr>
            <p:grpSpPr>
              <a:xfrm>
                <a:off x="66677" y="0"/>
                <a:ext cx="3295648" cy="6858000"/>
                <a:chOff x="266702" y="0"/>
                <a:chExt cx="3295648" cy="6858000"/>
              </a:xfrm>
            </p:grpSpPr>
            <p:sp>
              <p:nvSpPr>
                <p:cNvPr id="5" name="正方形/長方形 4">
                  <a:extLst>
                    <a:ext uri="{FF2B5EF4-FFF2-40B4-BE49-F238E27FC236}">
                      <a16:creationId xmlns:a16="http://schemas.microsoft.com/office/drawing/2014/main" id="{BDB67710-49A5-48F3-8719-44C40055A86F}"/>
                    </a:ext>
                  </a:extLst>
                </p:cNvPr>
                <p:cNvSpPr/>
                <p:nvPr/>
              </p:nvSpPr>
              <p:spPr>
                <a:xfrm>
                  <a:off x="571500" y="0"/>
                  <a:ext cx="2990850" cy="6858000"/>
                </a:xfrm>
                <a:prstGeom prst="rect">
                  <a:avLst/>
                </a:prstGeom>
                <a:solidFill>
                  <a:srgbClr val="CCCCFF"/>
                </a:solidFill>
                <a:ln>
                  <a:solidFill>
                    <a:srgbClr val="CCCC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" name="四角形: 上の 2 つの角を丸める 5">
                  <a:extLst>
                    <a:ext uri="{FF2B5EF4-FFF2-40B4-BE49-F238E27FC236}">
                      <a16:creationId xmlns:a16="http://schemas.microsoft.com/office/drawing/2014/main" id="{3A100F85-5970-4138-B8B8-C5667F81C801}"/>
                    </a:ext>
                  </a:extLst>
                </p:cNvPr>
                <p:cNvSpPr/>
                <p:nvPr/>
              </p:nvSpPr>
              <p:spPr>
                <a:xfrm rot="16200000">
                  <a:off x="-92868" y="375612"/>
                  <a:ext cx="1023938" cy="304797"/>
                </a:xfrm>
                <a:prstGeom prst="round2SameRect">
                  <a:avLst>
                    <a:gd name="adj1" fmla="val 32293"/>
                    <a:gd name="adj2" fmla="val 0"/>
                  </a:avLst>
                </a:prstGeom>
                <a:solidFill>
                  <a:schemeClr val="bg1"/>
                </a:solidFill>
                <a:ln w="76200">
                  <a:solidFill>
                    <a:srgbClr val="CCCCF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10D90B80-63BD-4949-8A47-782DA9DC0048}"/>
                  </a:ext>
                </a:extLst>
              </p:cNvPr>
              <p:cNvSpPr txBox="1"/>
              <p:nvPr/>
            </p:nvSpPr>
            <p:spPr>
              <a:xfrm>
                <a:off x="9245" y="13956"/>
                <a:ext cx="400110" cy="10167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kumimoji="1" lang="ja-JP" altLang="en-US" sz="14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シリーズ</a:t>
                </a:r>
                <a:r>
                  <a:rPr kumimoji="1" lang="en-US" altLang="ja-JP" sz="14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Ⅰ</a:t>
                </a:r>
                <a:endParaRPr kumimoji="1" lang="ja-JP" altLang="en-US" sz="14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78EEB73-0282-48DA-A7F2-CBEC4E027F43}"/>
                </a:ext>
              </a:extLst>
            </p:cNvPr>
            <p:cNvGrpSpPr/>
            <p:nvPr/>
          </p:nvGrpSpPr>
          <p:grpSpPr>
            <a:xfrm>
              <a:off x="438149" y="0"/>
              <a:ext cx="3667126" cy="6901101"/>
              <a:chOff x="438149" y="0"/>
              <a:chExt cx="3667126" cy="6901101"/>
            </a:xfrm>
          </p:grpSpPr>
          <p:sp>
            <p:nvSpPr>
              <p:cNvPr id="4" name="正方形/長方形 3">
                <a:extLst>
                  <a:ext uri="{FF2B5EF4-FFF2-40B4-BE49-F238E27FC236}">
                    <a16:creationId xmlns:a16="http://schemas.microsoft.com/office/drawing/2014/main" id="{81610136-1F5A-4886-925E-8D236DC2376A}"/>
                  </a:ext>
                </a:extLst>
              </p:cNvPr>
              <p:cNvSpPr/>
              <p:nvPr/>
            </p:nvSpPr>
            <p:spPr>
              <a:xfrm>
                <a:off x="438149" y="0"/>
                <a:ext cx="3667125" cy="6858000"/>
              </a:xfrm>
              <a:prstGeom prst="rect">
                <a:avLst/>
              </a:prstGeom>
              <a:solidFill>
                <a:srgbClr val="7030A0"/>
              </a:solidFill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kumimoji="1" lang="en-US" altLang="ja-JP" sz="54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  <a:p>
                <a:pPr algn="ctr">
                  <a:spcBef>
                    <a:spcPts val="1200"/>
                  </a:spcBef>
                </a:pPr>
                <a:endParaRPr kumimoji="1" lang="ja-JP" altLang="en-US" sz="48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78D0716D-5422-4E53-AA73-D63A2064F1D5}"/>
                  </a:ext>
                </a:extLst>
              </p:cNvPr>
              <p:cNvSpPr txBox="1"/>
              <p:nvPr/>
            </p:nvSpPr>
            <p:spPr>
              <a:xfrm>
                <a:off x="2011881" y="6439436"/>
                <a:ext cx="2093394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altLang="ja-JP" sz="2400" dirty="0">
                    <a:solidFill>
                      <a:schemeClr val="bg1"/>
                    </a:solidFill>
                    <a:latin typeface="Arial Black" panose="020B0A04020102020204" pitchFamily="34" charset="0"/>
                    <a:ea typeface="ＭＳ ゴシック" panose="020B0609070205080204" pitchFamily="49" charset="-128"/>
                  </a:rPr>
                  <a:t>Mechanism</a:t>
                </a:r>
                <a:endParaRPr kumimoji="1" lang="ja-JP" altLang="en-US" sz="2400" dirty="0">
                  <a:solidFill>
                    <a:schemeClr val="bg1"/>
                  </a:solidFill>
                  <a:latin typeface="Arial Black" panose="020B0A04020102020204" pitchFamily="34" charset="0"/>
                  <a:ea typeface="ＭＳ ゴシック" panose="020B0609070205080204" pitchFamily="49" charset="-128"/>
                </a:endParaRPr>
              </a:p>
            </p:txBody>
          </p:sp>
        </p:grpSp>
      </p:grp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4C199E37-824F-49D8-8479-978FB4DD7462}"/>
              </a:ext>
            </a:extLst>
          </p:cNvPr>
          <p:cNvSpPr/>
          <p:nvPr/>
        </p:nvSpPr>
        <p:spPr>
          <a:xfrm>
            <a:off x="10779542" y="5550568"/>
            <a:ext cx="1072314" cy="10269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/>
              <a:t>QR</a:t>
            </a:r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02062CA-E8D4-44B2-8145-ACE7577A9731}"/>
              </a:ext>
            </a:extLst>
          </p:cNvPr>
          <p:cNvSpPr txBox="1"/>
          <p:nvPr/>
        </p:nvSpPr>
        <p:spPr>
          <a:xfrm>
            <a:off x="567355" y="444079"/>
            <a:ext cx="3429291" cy="83099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sz="48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災害発生のメカニズム</a:t>
            </a:r>
            <a:endParaRPr kumimoji="1" lang="ja-JP" altLang="en-US" sz="4800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0588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C37BEC50-A9A2-4BA5-9214-881EBB207CF0}"/>
              </a:ext>
            </a:extLst>
          </p:cNvPr>
          <p:cNvGrpSpPr/>
          <p:nvPr/>
        </p:nvGrpSpPr>
        <p:grpSpPr>
          <a:xfrm>
            <a:off x="76200" y="107166"/>
            <a:ext cx="11981915" cy="398713"/>
            <a:chOff x="76200" y="107166"/>
            <a:chExt cx="11981915" cy="398713"/>
          </a:xfrm>
        </p:grpSpPr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B3DD1816-EA0C-4375-9B82-C7B948277953}"/>
                </a:ext>
              </a:extLst>
            </p:cNvPr>
            <p:cNvSpPr/>
            <p:nvPr/>
          </p:nvSpPr>
          <p:spPr>
            <a:xfrm>
              <a:off x="76200" y="109879"/>
              <a:ext cx="11981915" cy="396000"/>
            </a:xfrm>
            <a:prstGeom prst="rect">
              <a:avLst/>
            </a:prstGeom>
            <a:solidFill>
              <a:srgbClr val="CC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000" lvl="1"/>
              <a:r>
                <a:rPr lang="ja-JP" altLang="en-US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ご利用にあたって</a:t>
              </a:r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D88E0436-1C51-4BF2-9DC7-291FDDF2DA3B}"/>
                </a:ext>
              </a:extLst>
            </p:cNvPr>
            <p:cNvSpPr/>
            <p:nvPr/>
          </p:nvSpPr>
          <p:spPr>
            <a:xfrm flipH="1">
              <a:off x="76200" y="107166"/>
              <a:ext cx="57685" cy="396000"/>
            </a:xfrm>
            <a:prstGeom prst="rect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 sz="11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CDB03C39-6C30-41C4-A208-A0118F16F927}"/>
                </a:ext>
              </a:extLst>
            </p:cNvPr>
            <p:cNvSpPr/>
            <p:nvPr/>
          </p:nvSpPr>
          <p:spPr>
            <a:xfrm>
              <a:off x="2600324" y="107166"/>
              <a:ext cx="9457791" cy="396000"/>
            </a:xfrm>
            <a:prstGeom prst="rect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72000"/>
              <a:r>
                <a:rPr lang="ja-JP" altLang="en-US" sz="1100" dirty="0">
                  <a:solidFill>
                    <a:schemeClr val="bg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　本動画教材には、作業における専門的な用語が使われています。そのため、訓練受講者の自学自習用ではなく、職業訓練指導員等の指導の下、</a:t>
              </a:r>
              <a:endParaRPr lang="en-US" altLang="ja-JP" sz="11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  <a:p>
              <a:pPr marL="72000"/>
              <a:r>
                <a:rPr lang="ja-JP" altLang="en-US" sz="1100" dirty="0">
                  <a:solidFill>
                    <a:schemeClr val="bg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　ご利用ください。また、補助教材（指導員用テキストやＫＹシート）については、適宜、カスタマイズしてご活用ください。</a:t>
              </a:r>
              <a:endParaRPr lang="ja-JP" altLang="en-US" sz="11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</p:grpSp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FDC84E9D-47C5-422E-B2E4-97F697DA44BB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750411" y="3888746"/>
          <a:ext cx="4804975" cy="18714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4975">
                  <a:extLst>
                    <a:ext uri="{9D8B030D-6E8A-4147-A177-3AD203B41FA5}">
                      <a16:colId xmlns:a16="http://schemas.microsoft.com/office/drawing/2014/main" val="1764098190"/>
                    </a:ext>
                  </a:extLst>
                </a:gridCol>
                <a:gridCol w="4320000">
                  <a:extLst>
                    <a:ext uri="{9D8B030D-6E8A-4147-A177-3AD203B41FA5}">
                      <a16:colId xmlns:a16="http://schemas.microsoft.com/office/drawing/2014/main" val="2380904514"/>
                    </a:ext>
                  </a:extLst>
                </a:gridCol>
              </a:tblGrid>
              <a:tr h="216000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50" b="0" dirty="0">
                          <a:solidFill>
                            <a:schemeClr val="tx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操作パネルの非表示設定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3411125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①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 メニューバーの「ツール」をクリックする。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720191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②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「オプション」をクリックする。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573926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③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「プレーヤー」タブの「プレーヤーの設定」をクリックする。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2320619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④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「再生コントロールを自動的に隠す」にチェックを付ける。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9692664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⑤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5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「ＯＫ」をクリックする。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2068582"/>
                  </a:ext>
                </a:extLst>
              </a:tr>
            </a:tbl>
          </a:graphicData>
        </a:graphic>
      </p:graphicFrame>
      <p:sp>
        <p:nvSpPr>
          <p:cNvPr id="58" name="スライド番号プレースホルダー 1">
            <a:extLst>
              <a:ext uri="{FF2B5EF4-FFF2-40B4-BE49-F238E27FC236}">
                <a16:creationId xmlns:a16="http://schemas.microsoft.com/office/drawing/2014/main" id="{29221BEA-7460-4D08-A3DE-80CCCA90D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086175" y="6496004"/>
            <a:ext cx="2228850" cy="365125"/>
          </a:xfrm>
        </p:spPr>
        <p:txBody>
          <a:bodyPr/>
          <a:lstStyle/>
          <a:p>
            <a:pPr algn="ctr"/>
            <a:r>
              <a:rPr lang="en-US" altLang="ja-JP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- </a:t>
            </a:r>
            <a:r>
              <a:rPr lang="ja-JP" altLang="en-US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 </a:t>
            </a:r>
            <a:r>
              <a:rPr lang="en-US" altLang="ja-JP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1 </a:t>
            </a:r>
            <a:r>
              <a:rPr lang="ja-JP" altLang="en-US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 </a:t>
            </a:r>
            <a:r>
              <a:rPr lang="en-US" altLang="ja-JP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-</a:t>
            </a:r>
            <a:endParaRPr lang="ja-JP" altLang="en-US" sz="1000" b="1" dirty="0">
              <a:solidFill>
                <a:schemeClr val="tx1"/>
              </a:solidFill>
              <a:latin typeface="MS UI Gothic" panose="020B0600070205080204" pitchFamily="34" charset="-128"/>
              <a:ea typeface="MS UI Gothic" panose="020B0600070205080204" pitchFamily="34" charset="-128"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3BA7E56-8E43-42D8-B503-C4B785ED8D27}"/>
              </a:ext>
            </a:extLst>
          </p:cNvPr>
          <p:cNvGrpSpPr/>
          <p:nvPr/>
        </p:nvGrpSpPr>
        <p:grpSpPr>
          <a:xfrm>
            <a:off x="457421" y="767973"/>
            <a:ext cx="11543009" cy="5797472"/>
            <a:chOff x="457421" y="767973"/>
            <a:chExt cx="11543009" cy="5797472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9C094DE6-308D-4C6D-850E-842ED893F15E}"/>
                </a:ext>
              </a:extLst>
            </p:cNvPr>
            <p:cNvGrpSpPr/>
            <p:nvPr/>
          </p:nvGrpSpPr>
          <p:grpSpPr>
            <a:xfrm>
              <a:off x="7313196" y="4063837"/>
              <a:ext cx="4687234" cy="2307674"/>
              <a:chOff x="7313196" y="3764214"/>
              <a:chExt cx="4687234" cy="2307674"/>
            </a:xfrm>
          </p:grpSpPr>
          <p:grpSp>
            <p:nvGrpSpPr>
              <p:cNvPr id="2" name="グループ化 1">
                <a:extLst>
                  <a:ext uri="{FF2B5EF4-FFF2-40B4-BE49-F238E27FC236}">
                    <a16:creationId xmlns:a16="http://schemas.microsoft.com/office/drawing/2014/main" id="{5D91623A-A51C-4301-A0FA-F3C2F3A9D0D3}"/>
                  </a:ext>
                </a:extLst>
              </p:cNvPr>
              <p:cNvGrpSpPr/>
              <p:nvPr/>
            </p:nvGrpSpPr>
            <p:grpSpPr>
              <a:xfrm>
                <a:off x="8343772" y="3764214"/>
                <a:ext cx="2592000" cy="1939541"/>
                <a:chOff x="9084932" y="827195"/>
                <a:chExt cx="2592000" cy="1939541"/>
              </a:xfrm>
            </p:grpSpPr>
            <p:pic>
              <p:nvPicPr>
                <p:cNvPr id="34" name="図 33">
                  <a:extLst>
                    <a:ext uri="{FF2B5EF4-FFF2-40B4-BE49-F238E27FC236}">
                      <a16:creationId xmlns:a16="http://schemas.microsoft.com/office/drawing/2014/main" id="{10DB5D48-D668-4D99-9D42-1E8CCA12B8B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3789"/>
                <a:stretch/>
              </p:blipFill>
              <p:spPr>
                <a:xfrm>
                  <a:off x="9127169" y="827195"/>
                  <a:ext cx="2517647" cy="1463167"/>
                </a:xfrm>
                <a:prstGeom prst="rect">
                  <a:avLst/>
                </a:prstGeom>
              </p:spPr>
            </p:pic>
            <p:grpSp>
              <p:nvGrpSpPr>
                <p:cNvPr id="35" name="グループ化 34">
                  <a:extLst>
                    <a:ext uri="{FF2B5EF4-FFF2-40B4-BE49-F238E27FC236}">
                      <a16:creationId xmlns:a16="http://schemas.microsoft.com/office/drawing/2014/main" id="{4398E787-D5A9-4C42-8CC0-83F68EA2D928}"/>
                    </a:ext>
                  </a:extLst>
                </p:cNvPr>
                <p:cNvGrpSpPr/>
                <p:nvPr/>
              </p:nvGrpSpPr>
              <p:grpSpPr>
                <a:xfrm>
                  <a:off x="9084932" y="2008445"/>
                  <a:ext cx="2592000" cy="758291"/>
                  <a:chOff x="796056" y="2472802"/>
                  <a:chExt cx="2592000" cy="758291"/>
                </a:xfrm>
              </p:grpSpPr>
              <p:sp>
                <p:nvSpPr>
                  <p:cNvPr id="36" name="四角形: 角を丸くする 15">
                    <a:extLst>
                      <a:ext uri="{FF2B5EF4-FFF2-40B4-BE49-F238E27FC236}">
                        <a16:creationId xmlns:a16="http://schemas.microsoft.com/office/drawing/2014/main" id="{F0D8A7C3-4C4E-46B5-9F21-14D0384A4508}"/>
                      </a:ext>
                    </a:extLst>
                  </p:cNvPr>
                  <p:cNvSpPr/>
                  <p:nvPr/>
                </p:nvSpPr>
                <p:spPr>
                  <a:xfrm>
                    <a:off x="796056" y="2472802"/>
                    <a:ext cx="2592000" cy="338482"/>
                  </a:xfrm>
                  <a:prstGeom prst="roundRect">
                    <a:avLst/>
                  </a:prstGeom>
                  <a:noFill/>
                  <a:ln w="19050">
                    <a:solidFill>
                      <a:srgbClr val="FF0000"/>
                    </a:solidFill>
                    <a:prstDash val="sysDot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7" name="グループ化 36">
                    <a:extLst>
                      <a:ext uri="{FF2B5EF4-FFF2-40B4-BE49-F238E27FC236}">
                        <a16:creationId xmlns:a16="http://schemas.microsoft.com/office/drawing/2014/main" id="{F80BAAF1-D335-4CB2-85A9-3EFD98D4A2CF}"/>
                      </a:ext>
                    </a:extLst>
                  </p:cNvPr>
                  <p:cNvGrpSpPr/>
                  <p:nvPr/>
                </p:nvGrpSpPr>
                <p:grpSpPr>
                  <a:xfrm>
                    <a:off x="825819" y="2811284"/>
                    <a:ext cx="2520000" cy="419809"/>
                    <a:chOff x="825819" y="2811284"/>
                    <a:chExt cx="2520000" cy="419809"/>
                  </a:xfrm>
                </p:grpSpPr>
                <p:sp>
                  <p:nvSpPr>
                    <p:cNvPr id="38" name="テキスト ボックス 37">
                      <a:extLst>
                        <a:ext uri="{FF2B5EF4-FFF2-40B4-BE49-F238E27FC236}">
                          <a16:creationId xmlns:a16="http://schemas.microsoft.com/office/drawing/2014/main" id="{4868C33B-E8AA-495C-9644-B68E3640D2AA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25819" y="2977177"/>
                      <a:ext cx="2520000" cy="253916"/>
                    </a:xfrm>
                    <a:prstGeom prst="rect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/>
                      <a:r>
                        <a:rPr lang="ja-JP" altLang="en-US" sz="1050" dirty="0">
                          <a:solidFill>
                            <a:schemeClr val="bg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字幕と操作パネルが上下に表示される</a:t>
                      </a:r>
                    </a:p>
                  </p:txBody>
                </p:sp>
                <p:sp>
                  <p:nvSpPr>
                    <p:cNvPr id="39" name="矢印: 上 20">
                      <a:extLst>
                        <a:ext uri="{FF2B5EF4-FFF2-40B4-BE49-F238E27FC236}">
                          <a16:creationId xmlns:a16="http://schemas.microsoft.com/office/drawing/2014/main" id="{46771E96-D556-4111-9ACE-366D3F739B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89250" y="2811284"/>
                      <a:ext cx="239697" cy="165893"/>
                    </a:xfrm>
                    <a:prstGeom prst="upArrow">
                      <a:avLst/>
                    </a:prstGeom>
                    <a:solidFill>
                      <a:srgbClr val="FF0000"/>
                    </a:solidFill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CF1F70CC-4928-4190-B5F6-CDB84EEBC94A}"/>
                  </a:ext>
                </a:extLst>
              </p:cNvPr>
              <p:cNvSpPr txBox="1"/>
              <p:nvPr/>
            </p:nvSpPr>
            <p:spPr>
              <a:xfrm>
                <a:off x="7313196" y="5790977"/>
                <a:ext cx="4687234" cy="2809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72000" lvl="1" algn="ctr">
                  <a:lnSpc>
                    <a:spcPts val="1600"/>
                  </a:lnSpc>
                </a:pPr>
                <a:r>
                  <a:rPr lang="ja-JP" altLang="en-US" sz="105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図２「 □ 再生コントロールを自動的に隠す」（チェック無し）の場合</a:t>
                </a:r>
                <a:endParaRPr lang="ja-JP" altLang="en-US" sz="1050" dirty="0"/>
              </a:p>
            </p:txBody>
          </p:sp>
        </p:grp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82473DFC-DF78-46A6-8891-445619DF3C95}"/>
                </a:ext>
              </a:extLst>
            </p:cNvPr>
            <p:cNvSpPr txBox="1"/>
            <p:nvPr/>
          </p:nvSpPr>
          <p:spPr>
            <a:xfrm>
              <a:off x="571720" y="5814534"/>
              <a:ext cx="6741473" cy="7509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ja-JP" altLang="en-US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なお、「再生コントロールを自動的に隠す」のチェックを外すと、操作パネルが字幕の下に表示され、字幕と操作パネルが重なることはなくなります（図２参照）。ただし、動画の画面が全画面表示より</a:t>
              </a:r>
              <a:endPara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  <a:p>
              <a:pPr>
                <a:lnSpc>
                  <a:spcPts val="1800"/>
                </a:lnSpc>
              </a:pPr>
              <a:r>
                <a:rPr lang="ja-JP" altLang="en-US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縮小されて表示されます。</a:t>
              </a:r>
              <a:endPara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13716E98-EA07-4EE7-AA2C-8C42C5B9E15D}"/>
                </a:ext>
              </a:extLst>
            </p:cNvPr>
            <p:cNvSpPr txBox="1"/>
            <p:nvPr/>
          </p:nvSpPr>
          <p:spPr>
            <a:xfrm>
              <a:off x="571721" y="3325056"/>
              <a:ext cx="6741474" cy="520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  <a:spcBef>
                  <a:spcPts val="1200"/>
                </a:spcBef>
              </a:pPr>
              <a:r>
                <a:rPr lang="ja-JP" altLang="en-US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操作パネルが非表示にならない場合は、以下の手順により、</a:t>
              </a:r>
              <a:r>
                <a:rPr lang="en-US" altLang="ja-JP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Windows Media Player</a:t>
              </a:r>
              <a:r>
                <a:rPr lang="ja-JP" altLang="en-US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の設定を変更してください。</a:t>
              </a:r>
              <a:endParaRPr lang="en-US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B99AF478-26B2-4DE8-B24C-5F91CBD6867F}"/>
                </a:ext>
              </a:extLst>
            </p:cNvPr>
            <p:cNvGrpSpPr/>
            <p:nvPr/>
          </p:nvGrpSpPr>
          <p:grpSpPr>
            <a:xfrm>
              <a:off x="457421" y="767973"/>
              <a:ext cx="11458965" cy="2494225"/>
              <a:chOff x="457421" y="1663982"/>
              <a:chExt cx="11458965" cy="2494225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CB4584F2-A60C-4FEA-8783-46876F6F8444}"/>
                  </a:ext>
                </a:extLst>
              </p:cNvPr>
              <p:cNvGrpSpPr/>
              <p:nvPr/>
            </p:nvGrpSpPr>
            <p:grpSpPr>
              <a:xfrm>
                <a:off x="7350683" y="1795129"/>
                <a:ext cx="4565703" cy="2281521"/>
                <a:chOff x="7350683" y="922181"/>
                <a:chExt cx="4565703" cy="2281521"/>
              </a:xfrm>
            </p:grpSpPr>
            <p:grpSp>
              <p:nvGrpSpPr>
                <p:cNvPr id="26" name="グループ化 25">
                  <a:extLst>
                    <a:ext uri="{FF2B5EF4-FFF2-40B4-BE49-F238E27FC236}">
                      <a16:creationId xmlns:a16="http://schemas.microsoft.com/office/drawing/2014/main" id="{6BCDEFB1-08D5-401F-A750-D66DA1AEC648}"/>
                    </a:ext>
                  </a:extLst>
                </p:cNvPr>
                <p:cNvGrpSpPr/>
                <p:nvPr/>
              </p:nvGrpSpPr>
              <p:grpSpPr>
                <a:xfrm>
                  <a:off x="8337535" y="922181"/>
                  <a:ext cx="2592000" cy="1939539"/>
                  <a:chOff x="796056" y="1291554"/>
                  <a:chExt cx="2592000" cy="1939539"/>
                </a:xfrm>
              </p:grpSpPr>
              <p:pic>
                <p:nvPicPr>
                  <p:cNvPr id="27" name="図 26">
                    <a:extLst>
                      <a:ext uri="{FF2B5EF4-FFF2-40B4-BE49-F238E27FC236}">
                        <a16:creationId xmlns:a16="http://schemas.microsoft.com/office/drawing/2014/main" id="{976B44A0-BF8E-413F-91DD-CBD5697B408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830925" y="1291554"/>
                    <a:ext cx="2525015" cy="1463167"/>
                  </a:xfrm>
                  <a:prstGeom prst="rect">
                    <a:avLst/>
                  </a:prstGeom>
                </p:spPr>
              </p:pic>
              <p:grpSp>
                <p:nvGrpSpPr>
                  <p:cNvPr id="28" name="グループ化 27">
                    <a:extLst>
                      <a:ext uri="{FF2B5EF4-FFF2-40B4-BE49-F238E27FC236}">
                        <a16:creationId xmlns:a16="http://schemas.microsoft.com/office/drawing/2014/main" id="{505E19C4-8567-45CC-A01D-62FE8796B33A}"/>
                      </a:ext>
                    </a:extLst>
                  </p:cNvPr>
                  <p:cNvGrpSpPr/>
                  <p:nvPr/>
                </p:nvGrpSpPr>
                <p:grpSpPr>
                  <a:xfrm>
                    <a:off x="796056" y="2472802"/>
                    <a:ext cx="2592000" cy="758291"/>
                    <a:chOff x="796056" y="2472802"/>
                    <a:chExt cx="2592000" cy="758291"/>
                  </a:xfrm>
                </p:grpSpPr>
                <p:sp>
                  <p:nvSpPr>
                    <p:cNvPr id="29" name="四角形: 角を丸くする 28">
                      <a:extLst>
                        <a:ext uri="{FF2B5EF4-FFF2-40B4-BE49-F238E27FC236}">
                          <a16:creationId xmlns:a16="http://schemas.microsoft.com/office/drawing/2014/main" id="{73E86BB5-4CC9-495B-9C3E-B711D727A0B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796056" y="2472802"/>
                      <a:ext cx="2592000" cy="338482"/>
                    </a:xfrm>
                    <a:prstGeom prst="roundRect">
                      <a:avLst/>
                    </a:prstGeom>
                    <a:noFill/>
                    <a:ln w="19050">
                      <a:solidFill>
                        <a:srgbClr val="FF0000"/>
                      </a:solidFill>
                      <a:prstDash val="sysDot"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30" name="グループ化 29">
                      <a:extLst>
                        <a:ext uri="{FF2B5EF4-FFF2-40B4-BE49-F238E27FC236}">
                          <a16:creationId xmlns:a16="http://schemas.microsoft.com/office/drawing/2014/main" id="{BFA29E0A-C7D0-48CC-A52E-4815A42B0C3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42812" y="2811284"/>
                      <a:ext cx="2520000" cy="419809"/>
                      <a:chOff x="842812" y="2811284"/>
                      <a:chExt cx="2520000" cy="419809"/>
                    </a:xfrm>
                  </p:grpSpPr>
                  <p:sp>
                    <p:nvSpPr>
                      <p:cNvPr id="31" name="テキスト ボックス 30">
                        <a:extLst>
                          <a:ext uri="{FF2B5EF4-FFF2-40B4-BE49-F238E27FC236}">
                            <a16:creationId xmlns:a16="http://schemas.microsoft.com/office/drawing/2014/main" id="{7FF13C8C-74BE-4EF7-B684-9E462DF58E7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842812" y="2977177"/>
                        <a:ext cx="2520000" cy="253916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txBody>
                      <a:bodyPr wrap="square" rtlCol="0">
                        <a:spAutoFit/>
                      </a:bodyPr>
                      <a:lstStyle/>
                      <a:p>
                        <a:pPr algn="ctr"/>
                        <a:r>
                          <a:rPr lang="ja-JP" altLang="en-US" sz="1050" dirty="0">
                            <a:solidFill>
                              <a:schemeClr val="bg1"/>
                            </a:solidFill>
                            <a:latin typeface="ＭＳ ゴシック" panose="020B0609070205080204" pitchFamily="49" charset="-128"/>
                            <a:ea typeface="ＭＳ ゴシック" panose="020B0609070205080204" pitchFamily="49" charset="-128"/>
                          </a:rPr>
                          <a:t>字幕と操作パネルが重なってしまう</a:t>
                        </a:r>
                      </a:p>
                    </p:txBody>
                  </p:sp>
                  <p:sp>
                    <p:nvSpPr>
                      <p:cNvPr id="32" name="矢印: 上 31">
                        <a:extLst>
                          <a:ext uri="{FF2B5EF4-FFF2-40B4-BE49-F238E27FC236}">
                            <a16:creationId xmlns:a16="http://schemas.microsoft.com/office/drawing/2014/main" id="{B33948A8-6FE4-45CE-B328-D3BEB940296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982964" y="2811284"/>
                        <a:ext cx="239697" cy="165893"/>
                      </a:xfrm>
                      <a:prstGeom prst="upArrow">
                        <a:avLst/>
                      </a:prstGeom>
                      <a:solidFill>
                        <a:srgbClr val="FF0000"/>
                      </a:solidFill>
                      <a:ln>
                        <a:solidFill>
                          <a:srgbClr val="FF0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</p:grpSp>
            <p:sp>
              <p:nvSpPr>
                <p:cNvPr id="23" name="テキスト ボックス 22">
                  <a:extLst>
                    <a:ext uri="{FF2B5EF4-FFF2-40B4-BE49-F238E27FC236}">
                      <a16:creationId xmlns:a16="http://schemas.microsoft.com/office/drawing/2014/main" id="{B163633A-E557-44ED-817E-31265855C9FD}"/>
                    </a:ext>
                  </a:extLst>
                </p:cNvPr>
                <p:cNvSpPr txBox="1"/>
                <p:nvPr/>
              </p:nvSpPr>
              <p:spPr>
                <a:xfrm>
                  <a:off x="7350683" y="2922791"/>
                  <a:ext cx="4565703" cy="280911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marL="72000" lvl="1" algn="ctr">
                    <a:lnSpc>
                      <a:spcPts val="1600"/>
                    </a:lnSpc>
                  </a:pPr>
                  <a:r>
                    <a:rPr lang="ja-JP" altLang="en-US" sz="1050" dirty="0">
                      <a:latin typeface="ＭＳ ゴシック" panose="020B0609070205080204" pitchFamily="49" charset="-128"/>
                      <a:ea typeface="ＭＳ ゴシック" panose="020B0609070205080204" pitchFamily="49" charset="-128"/>
                    </a:rPr>
                    <a:t>図１　全画面表示</a:t>
                  </a:r>
                  <a:endParaRPr lang="ja-JP" altLang="en-US" sz="1050" dirty="0"/>
                </a:p>
              </p:txBody>
            </p:sp>
          </p:grpSp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A06267BA-0AFD-4997-B135-1D2F45C64FFF}"/>
                  </a:ext>
                </a:extLst>
              </p:cNvPr>
              <p:cNvSpPr txBox="1"/>
              <p:nvPr/>
            </p:nvSpPr>
            <p:spPr>
              <a:xfrm>
                <a:off x="505046" y="1663982"/>
                <a:ext cx="182614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16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再生</a:t>
                </a:r>
                <a:r>
                  <a:rPr kumimoji="1" lang="ja-JP" altLang="en-US" sz="16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・停止の操作</a:t>
                </a:r>
              </a:p>
            </p:txBody>
          </p:sp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6272C626-88C4-40C0-BF41-C9A07260244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421" y="2006882"/>
                <a:ext cx="685577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C1891C3C-CDB4-4004-82F3-7774719B2970}"/>
                  </a:ext>
                </a:extLst>
              </p:cNvPr>
              <p:cNvSpPr txBox="1"/>
              <p:nvPr/>
            </p:nvSpPr>
            <p:spPr>
              <a:xfrm>
                <a:off x="571721" y="2112853"/>
                <a:ext cx="6741474" cy="11378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800"/>
                  </a:lnSpc>
                </a:pPr>
                <a:r>
                  <a:rPr lang="en-US" altLang="ja-JP" sz="11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Windows Media Player</a:t>
                </a:r>
                <a:r>
                  <a:rPr lang="ja-JP" altLang="en-US" sz="11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を使用して全画面表示（フルスクリーン）する場合、再生・停止の操作を行うと操作パネルが表示され、字幕と操作パネルが重なってしまいます（図１参照）。</a:t>
                </a:r>
                <a:endParaRPr lang="en-US" altLang="ja-JP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  <a:p>
                <a:pPr>
                  <a:lnSpc>
                    <a:spcPts val="1800"/>
                  </a:lnSpc>
                  <a:spcBef>
                    <a:spcPts val="1200"/>
                  </a:spcBef>
                </a:pPr>
                <a:r>
                  <a:rPr lang="ja-JP" altLang="en-US" sz="11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そのため、再生・停止の操作は　　　　　　　　　　で行ってください。スペースキーで操作すると、一定時間後に、操作パネルが非表示になります。</a:t>
                </a:r>
                <a:endParaRPr lang="en-US" altLang="ja-JP" sz="11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47AB97DB-B4C2-4459-ABF3-E64524198AE5}"/>
                  </a:ext>
                </a:extLst>
              </p:cNvPr>
              <p:cNvSpPr txBox="1"/>
              <p:nvPr/>
            </p:nvSpPr>
            <p:spPr>
              <a:xfrm>
                <a:off x="505046" y="3815307"/>
                <a:ext cx="24416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ja-JP" altLang="en-US" sz="1600" dirty="0"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操作パネルの非表示設定</a:t>
                </a:r>
                <a:endParaRPr kumimoji="1" lang="ja-JP" altLang="en-US" sz="1600" dirty="0"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p:txBody>
          </p:sp>
          <p:cxnSp>
            <p:nvCxnSpPr>
              <p:cNvPr id="57" name="直線コネクタ 56">
                <a:extLst>
                  <a:ext uri="{FF2B5EF4-FFF2-40B4-BE49-F238E27FC236}">
                    <a16:creationId xmlns:a16="http://schemas.microsoft.com/office/drawing/2014/main" id="{84A1ACE8-8879-445E-99DE-7C2868852E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7421" y="4158207"/>
                <a:ext cx="6855774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" name="四角形: 角度付き 2">
              <a:extLst>
                <a:ext uri="{FF2B5EF4-FFF2-40B4-BE49-F238E27FC236}">
                  <a16:creationId xmlns:a16="http://schemas.microsoft.com/office/drawing/2014/main" id="{77BB1BF5-5B58-49A6-8C27-75336B659828}"/>
                </a:ext>
              </a:extLst>
            </p:cNvPr>
            <p:cNvSpPr/>
            <p:nvPr/>
          </p:nvSpPr>
          <p:spPr>
            <a:xfrm>
              <a:off x="2702034" y="1831262"/>
              <a:ext cx="1224000" cy="297491"/>
            </a:xfrm>
            <a:prstGeom prst="bevel">
              <a:avLst/>
            </a:prstGeom>
            <a:solidFill>
              <a:schemeClr val="bg1">
                <a:lumMod val="85000"/>
              </a:schemeClr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sz="1100" dirty="0">
                  <a:solidFill>
                    <a:schemeClr val="tx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スペースキー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484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 2">
            <a:extLst>
              <a:ext uri="{FF2B5EF4-FFF2-40B4-BE49-F238E27FC236}">
                <a16:creationId xmlns:a16="http://schemas.microsoft.com/office/drawing/2014/main" id="{A89C97AB-CB1E-40EC-975B-8958BE639E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1103592"/>
              </p:ext>
            </p:extLst>
          </p:nvPr>
        </p:nvGraphicFramePr>
        <p:xfrm>
          <a:off x="61927" y="780816"/>
          <a:ext cx="11988000" cy="5538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000">
                  <a:extLst>
                    <a:ext uri="{9D8B030D-6E8A-4147-A177-3AD203B41FA5}">
                      <a16:colId xmlns:a16="http://schemas.microsoft.com/office/drawing/2014/main" val="2290832656"/>
                    </a:ext>
                  </a:extLst>
                </a:gridCol>
                <a:gridCol w="3492000">
                  <a:extLst>
                    <a:ext uri="{9D8B030D-6E8A-4147-A177-3AD203B41FA5}">
                      <a16:colId xmlns:a16="http://schemas.microsoft.com/office/drawing/2014/main" val="1059613015"/>
                    </a:ext>
                  </a:extLst>
                </a:gridCol>
                <a:gridCol w="5184000">
                  <a:extLst>
                    <a:ext uri="{9D8B030D-6E8A-4147-A177-3AD203B41FA5}">
                      <a16:colId xmlns:a16="http://schemas.microsoft.com/office/drawing/2014/main" val="3464148800"/>
                    </a:ext>
                  </a:extLst>
                </a:gridCol>
              </a:tblGrid>
              <a:tr h="252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画面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セリフ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b="0" dirty="0">
                          <a:solidFill>
                            <a:schemeClr val="bg1"/>
                          </a:solidFill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指導上のポイント等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8772045"/>
                  </a:ext>
                </a:extLst>
              </a:tr>
              <a:tr h="1800000">
                <a:tc rowSpan="2">
                  <a:txBody>
                    <a:bodyPr/>
                    <a:lstStyle/>
                    <a:p>
                      <a:pPr marL="180000" lvl="1"/>
                      <a:endParaRPr kumimoji="1" lang="ja-JP" altLang="en-US" sz="105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72000" lvl="1">
                        <a:lnSpc>
                          <a:spcPts val="1600"/>
                        </a:lnSpc>
                      </a:pP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lvl="1">
                        <a:lnSpc>
                          <a:spcPts val="1600"/>
                        </a:lnSpc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訓練災害は、安全管理上の欠陥によって発生し、</a:t>
                      </a:r>
                    </a:p>
                    <a:p>
                      <a:pPr marL="72000" lvl="1">
                        <a:lnSpc>
                          <a:spcPts val="1600"/>
                        </a:lnSpc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モノによる「不安全な状態」と人による「不安全な行動」が大きく関わります。</a:t>
                      </a: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lvl="1">
                        <a:lnSpc>
                          <a:spcPts val="1600"/>
                        </a:lnSpc>
                      </a:pPr>
                      <a:endParaRPr kumimoji="1" lang="ja-JP" altLang="en-US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lvl="1">
                        <a:lnSpc>
                          <a:spcPts val="1600"/>
                        </a:lnSpc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「不安全な状態」とは、機械の整備不良や安全装置の未整備等、物的要因による不安全な状態のことをいい、</a:t>
                      </a: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endParaRPr kumimoji="1" lang="ja-JP" altLang="en-US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72000" lvl="1" algn="ctr">
                        <a:lnSpc>
                          <a:spcPct val="100000"/>
                        </a:lnSpc>
                      </a:pPr>
                      <a:endParaRPr kumimoji="1" lang="en-US" altLang="ja-JP" sz="1000" u="none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■ 安全管理上の欠陥には、</a:t>
                      </a: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 モノによる「不安全な状態」と人による「不安全な行動」があります。</a:t>
                      </a: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■ 厚生労働省の調査結果よると、労働災害の発生は、</a:t>
                      </a: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 物的要因である「不安全な状態」より、人的要因である「不安全な行動」によって</a:t>
                      </a: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 起因することの方が多い結果となっています。</a:t>
                      </a: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 訓練災害を防ぐためにも、指導者の指示に従い、正しい作業方法を習得するように</a:t>
                      </a: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 指導してください。</a:t>
                      </a: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■「不安全な状態」又は「不安全な行動」のどちらか一方で、訓練災害が発生する</a:t>
                      </a: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　 こともあります。</a:t>
                      </a: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833267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72000" lvl="1">
                        <a:lnSpc>
                          <a:spcPts val="1200"/>
                        </a:lnSpc>
                      </a:pP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一方、「不安全な行動」は、保護具の未使用や不安全な行為等、人的要因による不安全な行動のことをいいます。</a:t>
                      </a:r>
                    </a:p>
                    <a:p>
                      <a:pPr marL="72000" lvl="1">
                        <a:lnSpc>
                          <a:spcPts val="1200"/>
                        </a:lnSpc>
                      </a:pPr>
                      <a:endParaRPr kumimoji="1" lang="ja-JP" altLang="en-US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5857350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pPr marL="180000" lvl="1"/>
                      <a:endParaRPr kumimoji="1" lang="ja-JP" altLang="en-US" sz="105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1583887"/>
                  </a:ext>
                </a:extLst>
              </a:tr>
              <a:tr h="1607221">
                <a:tc>
                  <a:txBody>
                    <a:bodyPr/>
                    <a:lstStyle/>
                    <a:p>
                      <a:pPr marL="180000" lvl="1"/>
                      <a:endParaRPr kumimoji="1" lang="ja-JP" altLang="en-US" sz="105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marL="72000" lvl="1">
                        <a:lnSpc>
                          <a:spcPct val="100000"/>
                        </a:lnSpc>
                      </a:pP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lvl="1">
                        <a:lnSpc>
                          <a:spcPct val="100000"/>
                        </a:lnSpc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この「不安全な状態」と「不安全な行動」が近接すると、</a:t>
                      </a:r>
                    </a:p>
                    <a:p>
                      <a:pPr marL="72000" lvl="1">
                        <a:lnSpc>
                          <a:spcPct val="100000"/>
                        </a:lnSpc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ヒヤリ・ハットのような危険を生じ、接触すると訓練災害が発生します。</a:t>
                      </a:r>
                    </a:p>
                    <a:p>
                      <a:pPr marL="72000" lvl="1">
                        <a:lnSpc>
                          <a:spcPct val="100000"/>
                        </a:lnSpc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そのため、安全対策の重要なポイントは、「不安全な状態」と「不安全な行動」を無くすことです。</a:t>
                      </a:r>
                      <a:endParaRPr kumimoji="1" lang="en-US" altLang="ja-JP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lvl="1">
                        <a:lnSpc>
                          <a:spcPct val="100000"/>
                        </a:lnSpc>
                      </a:pPr>
                      <a:endParaRPr kumimoji="1" lang="ja-JP" altLang="en-US" sz="100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  <a:p>
                      <a:pPr marL="72000" lvl="1">
                        <a:lnSpc>
                          <a:spcPct val="100000"/>
                        </a:lnSpc>
                      </a:pPr>
                      <a:r>
                        <a:rPr kumimoji="1" lang="ja-JP" altLang="en-US" sz="1000" dirty="0">
                          <a:latin typeface="ＭＳ ゴシック" panose="020B0609070205080204" pitchFamily="49" charset="-128"/>
                          <a:ea typeface="ＭＳ ゴシック" panose="020B0609070205080204" pitchFamily="49" charset="-128"/>
                        </a:rPr>
                        <a:t>つまり、「不安全な状態のモノ」と「不安全な行動をする人」の安全管理を徹底することで、訓練災害を未然に防止することができます。</a:t>
                      </a: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kumimoji="1" lang="en-US" altLang="ja-JP" sz="1050" dirty="0">
                        <a:latin typeface="ＭＳ ゴシック" panose="020B0609070205080204" pitchFamily="49" charset="-128"/>
                        <a:ea typeface="ＭＳ ゴシック" panose="020B0609070205080204" pitchFamily="49" charset="-128"/>
                      </a:endParaRPr>
                    </a:p>
                  </a:txBody>
                  <a:tcPr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3558581"/>
                  </a:ext>
                </a:extLst>
              </a:tr>
            </a:tbl>
          </a:graphicData>
        </a:graphic>
      </p:graphicFrame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D892651-3B66-4790-8E8F-B1731A6474F0}"/>
              </a:ext>
            </a:extLst>
          </p:cNvPr>
          <p:cNvGrpSpPr/>
          <p:nvPr/>
        </p:nvGrpSpPr>
        <p:grpSpPr>
          <a:xfrm>
            <a:off x="76200" y="107166"/>
            <a:ext cx="11981915" cy="398713"/>
            <a:chOff x="76200" y="107166"/>
            <a:chExt cx="11981915" cy="398713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781643BE-5D03-4D8E-ACCA-2AABFB2F193A}"/>
                </a:ext>
              </a:extLst>
            </p:cNvPr>
            <p:cNvSpPr/>
            <p:nvPr/>
          </p:nvSpPr>
          <p:spPr>
            <a:xfrm>
              <a:off x="76200" y="109879"/>
              <a:ext cx="11981915" cy="396000"/>
            </a:xfrm>
            <a:prstGeom prst="rect">
              <a:avLst/>
            </a:prstGeom>
            <a:solidFill>
              <a:srgbClr val="CCCCFF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188000" lvl="3"/>
              <a:r>
                <a:rPr lang="ja-JP" altLang="en-US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安全管理上の欠陥</a:t>
              </a:r>
              <a:endParaRPr lang="en-US" altLang="ja-JP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83067739-D29C-4409-9928-C889A55592E8}"/>
                </a:ext>
              </a:extLst>
            </p:cNvPr>
            <p:cNvSpPr/>
            <p:nvPr/>
          </p:nvSpPr>
          <p:spPr>
            <a:xfrm flipH="1">
              <a:off x="76200" y="107166"/>
              <a:ext cx="1080000" cy="396000"/>
            </a:xfrm>
            <a:prstGeom prst="rect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000" dirty="0">
                  <a:solidFill>
                    <a:schemeClr val="bg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災害発生の</a:t>
              </a:r>
              <a:endParaRPr lang="en-US" altLang="ja-JP" sz="1000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  <a:p>
              <a:pPr algn="ctr"/>
              <a:r>
                <a:rPr lang="ja-JP" altLang="en-US" sz="1000" dirty="0">
                  <a:solidFill>
                    <a:schemeClr val="bg1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rPr>
                <a:t>メカニズム</a:t>
              </a: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5F9C4DA9-C900-449A-89AB-15CA2CFC2DCE}"/>
                </a:ext>
              </a:extLst>
            </p:cNvPr>
            <p:cNvSpPr/>
            <p:nvPr/>
          </p:nvSpPr>
          <p:spPr>
            <a:xfrm>
              <a:off x="12000430" y="107166"/>
              <a:ext cx="57685" cy="396000"/>
            </a:xfrm>
            <a:prstGeom prst="rect">
              <a:avLst/>
            </a:prstGeom>
            <a:solidFill>
              <a:srgbClr val="7030A0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ja-JP" altLang="en-US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ゴシック" panose="020B0609070205080204" pitchFamily="49" charset="-128"/>
                <a:ea typeface="ＭＳ ゴシック" panose="020B0609070205080204" pitchFamily="49" charset="-128"/>
              </a:endParaRPr>
            </a:p>
          </p:txBody>
        </p:sp>
      </p:grpSp>
      <p:sp>
        <p:nvSpPr>
          <p:cNvPr id="18" name="スライド番号プレースホルダー 1">
            <a:extLst>
              <a:ext uri="{FF2B5EF4-FFF2-40B4-BE49-F238E27FC236}">
                <a16:creationId xmlns:a16="http://schemas.microsoft.com/office/drawing/2014/main" id="{E3F76F6B-375F-9C54-C451-F928AFB08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086175" y="6492876"/>
            <a:ext cx="2228850" cy="365125"/>
          </a:xfrm>
        </p:spPr>
        <p:txBody>
          <a:bodyPr/>
          <a:lstStyle/>
          <a:p>
            <a:pPr algn="ctr"/>
            <a:r>
              <a:rPr lang="en-US" altLang="ja-JP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- </a:t>
            </a:r>
            <a:r>
              <a:rPr lang="ja-JP" altLang="en-US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 </a:t>
            </a:r>
            <a:r>
              <a:rPr lang="en-US" altLang="ja-JP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2 </a:t>
            </a:r>
            <a:r>
              <a:rPr lang="ja-JP" altLang="en-US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 </a:t>
            </a:r>
            <a:r>
              <a:rPr lang="en-US" altLang="ja-JP" sz="1000" b="1" dirty="0">
                <a:solidFill>
                  <a:schemeClr val="tx1"/>
                </a:solidFill>
                <a:latin typeface="MS UI Gothic" panose="020B0600070205080204" pitchFamily="34" charset="-128"/>
                <a:ea typeface="MS UI Gothic" panose="020B0600070205080204" pitchFamily="34" charset="-128"/>
              </a:rPr>
              <a:t>-</a:t>
            </a:r>
            <a:endParaRPr lang="ja-JP" altLang="en-US" sz="1000" b="1" dirty="0">
              <a:solidFill>
                <a:schemeClr val="tx1"/>
              </a:solidFill>
              <a:latin typeface="MS UI Gothic" panose="020B0600070205080204" pitchFamily="34" charset="-128"/>
              <a:ea typeface="MS UI Gothic" panose="020B0600070205080204" pitchFamily="34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5845EF8-7927-4BE7-A30C-B857C114A10A}"/>
              </a:ext>
            </a:extLst>
          </p:cNvPr>
          <p:cNvGrpSpPr/>
          <p:nvPr/>
        </p:nvGrpSpPr>
        <p:grpSpPr>
          <a:xfrm>
            <a:off x="61926" y="1040130"/>
            <a:ext cx="292403" cy="5616410"/>
            <a:chOff x="42876" y="1040130"/>
            <a:chExt cx="292403" cy="5616410"/>
          </a:xfrm>
          <a:solidFill>
            <a:srgbClr val="CCCCFF"/>
          </a:solidFill>
        </p:grpSpPr>
        <p:sp>
          <p:nvSpPr>
            <p:cNvPr id="16" name="矢印: 五方向 15">
              <a:extLst>
                <a:ext uri="{FF2B5EF4-FFF2-40B4-BE49-F238E27FC236}">
                  <a16:creationId xmlns:a16="http://schemas.microsoft.com/office/drawing/2014/main" id="{BF3D1E4A-78C6-4307-B6D3-FE9AC80BE80F}"/>
                </a:ext>
              </a:extLst>
            </p:cNvPr>
            <p:cNvSpPr/>
            <p:nvPr/>
          </p:nvSpPr>
          <p:spPr>
            <a:xfrm rot="5400000">
              <a:off x="-814859" y="5506402"/>
              <a:ext cx="2007873" cy="292403"/>
            </a:xfrm>
            <a:prstGeom prst="homePlat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矢印: 五方向 14">
              <a:extLst>
                <a:ext uri="{FF2B5EF4-FFF2-40B4-BE49-F238E27FC236}">
                  <a16:creationId xmlns:a16="http://schemas.microsoft.com/office/drawing/2014/main" id="{A1029EA5-0CC7-4D2C-B488-37585D719567}"/>
                </a:ext>
              </a:extLst>
            </p:cNvPr>
            <p:cNvSpPr/>
            <p:nvPr/>
          </p:nvSpPr>
          <p:spPr>
            <a:xfrm rot="5400000">
              <a:off x="-814859" y="3648556"/>
              <a:ext cx="2007873" cy="292403"/>
            </a:xfrm>
            <a:prstGeom prst="homePlat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" name="矢印: 五方向 1">
              <a:extLst>
                <a:ext uri="{FF2B5EF4-FFF2-40B4-BE49-F238E27FC236}">
                  <a16:creationId xmlns:a16="http://schemas.microsoft.com/office/drawing/2014/main" id="{35123823-25AE-4491-9F54-CBB134445FBE}"/>
                </a:ext>
              </a:extLst>
            </p:cNvPr>
            <p:cNvSpPr/>
            <p:nvPr/>
          </p:nvSpPr>
          <p:spPr>
            <a:xfrm rot="5400000">
              <a:off x="-814859" y="1897865"/>
              <a:ext cx="2007873" cy="292403"/>
            </a:xfrm>
            <a:prstGeom prst="homePlate">
              <a:avLst/>
            </a:prstGeom>
            <a:grp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B4EDDEC-A784-4B26-81FC-AEA83A6F8FDF}"/>
              </a:ext>
            </a:extLst>
          </p:cNvPr>
          <p:cNvSpPr txBox="1"/>
          <p:nvPr/>
        </p:nvSpPr>
        <p:spPr>
          <a:xfrm>
            <a:off x="6835140" y="6467210"/>
            <a:ext cx="5211731" cy="275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2000" lvl="1">
              <a:lnSpc>
                <a:spcPts val="1600"/>
              </a:lnSpc>
            </a:pP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</a:t>
            </a:r>
            <a:r>
              <a:rPr lang="en-US" altLang="ja-JP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※</a:t>
            </a:r>
            <a:r>
              <a:rPr lang="ja-JP" altLang="en-US" sz="900" dirty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「指導上のポイント等」については、適宜、追記してご活用ください）</a:t>
            </a:r>
            <a:endParaRPr lang="ja-JP" altLang="en-US" sz="900" dirty="0"/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55B1E44C-7B18-415E-A4E0-5EA14DE67853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83677" y="1267904"/>
            <a:ext cx="2525014" cy="14203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BA3D718C-DD72-4D97-B53B-92BC03ED7CCD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583677" y="4884142"/>
            <a:ext cx="2510056" cy="14119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83655211-1B73-4579-8969-8C88DDA8690E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583677" y="3076023"/>
            <a:ext cx="2525016" cy="142032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30BFC9B-A34D-4618-BB6F-16FABC41FA11}"/>
              </a:ext>
            </a:extLst>
          </p:cNvPr>
          <p:cNvSpPr/>
          <p:nvPr/>
        </p:nvSpPr>
        <p:spPr>
          <a:xfrm>
            <a:off x="6984123" y="3354717"/>
            <a:ext cx="4984775" cy="2587900"/>
          </a:xfrm>
          <a:prstGeom prst="rect">
            <a:avLst/>
          </a:prstGeom>
          <a:solidFill>
            <a:schemeClr val="bg1"/>
          </a:solidFill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2000" lvl="1">
              <a:defRPr/>
            </a:pP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厚生労働省</a:t>
            </a:r>
            <a:r>
              <a:rPr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HP</a:t>
            </a: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 職場のあんぜんサイト 」には、</a:t>
            </a:r>
            <a:endParaRPr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72000" lvl="1">
              <a:defRPr/>
            </a:pP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労働災害統計や労働災害事例、ヒヤリ・ハット事例などの情報が閲覧できますので</a:t>
            </a:r>
            <a:endParaRPr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72000" lvl="1">
              <a:defRPr/>
            </a:pP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是非、ご覧ください。</a:t>
            </a:r>
            <a:endParaRPr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72000" lvl="1">
              <a:defRPr/>
            </a:pPr>
            <a:endParaRPr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72000" lvl="1">
              <a:defRPr/>
            </a:pPr>
            <a:endParaRPr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72000" lvl="1">
              <a:defRPr/>
            </a:pP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（参考）厚生労働省</a:t>
            </a:r>
            <a:r>
              <a:rPr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HP</a:t>
            </a: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「 職場のあんぜんサイト 」</a:t>
            </a:r>
            <a:endParaRPr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72000" lvl="1">
              <a:defRPr/>
            </a:pP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●</a:t>
            </a:r>
            <a:r>
              <a:rPr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TOP</a:t>
            </a: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ページ　</a:t>
            </a:r>
            <a:endParaRPr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72000" lvl="1">
              <a:defRPr/>
            </a:pP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</a:t>
            </a:r>
            <a:r>
              <a:rPr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URL</a:t>
            </a: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https://anzeninfo.mhlw.go.jp/</a:t>
            </a: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</a:t>
            </a:r>
            <a:endParaRPr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72000" lvl="1">
              <a:defRPr/>
            </a:pPr>
            <a:endParaRPr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72000" lvl="1">
              <a:defRPr/>
            </a:pP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●労働災害原因要素の分析</a:t>
            </a:r>
            <a:endParaRPr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72000" lvl="1">
              <a:defRPr/>
            </a:pP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</a:t>
            </a:r>
            <a:r>
              <a:rPr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URL</a:t>
            </a: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https://anzeninfo.mhlw.go.jp/user/anzen/tok/bnsk00.html</a:t>
            </a:r>
            <a:endParaRPr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72000" lvl="1">
              <a:defRPr/>
            </a:pP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</a:t>
            </a:r>
            <a:endParaRPr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72000" lvl="1">
              <a:defRPr/>
            </a:pP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●ヒヤリ・ハット事例集</a:t>
            </a:r>
            <a:endParaRPr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marL="72000" lvl="1">
              <a:defRPr/>
            </a:pP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　　　</a:t>
            </a:r>
            <a:r>
              <a:rPr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URL</a:t>
            </a:r>
            <a:r>
              <a:rPr lang="ja-JP" altLang="en-US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：</a:t>
            </a:r>
            <a:r>
              <a:rPr lang="en-US" altLang="ja-JP" sz="10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https://anzeninfo.mhlw.go.jp/hiyari/anrdh00.html</a:t>
            </a:r>
            <a:endParaRPr lang="en-US" altLang="ja-JP" sz="10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54105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3793</TotalTime>
  <Words>1093</Words>
  <PresentationFormat>ワイド画面</PresentationFormat>
  <Paragraphs>99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MS UI Gothic</vt:lpstr>
      <vt:lpstr>ＭＳ ゴシック</vt:lpstr>
      <vt:lpstr>游ゴシック</vt:lpstr>
      <vt:lpstr>游ゴシック Light</vt:lpstr>
      <vt:lpstr>Arial</vt:lpstr>
      <vt:lpstr>Arial Black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2024-12-11T06:16:48Z</cp:lastPrinted>
  <dcterms:created xsi:type="dcterms:W3CDTF">2024-11-15T04:59:35Z</dcterms:created>
  <dcterms:modified xsi:type="dcterms:W3CDTF">2025-03-18T02:22:39Z</dcterms:modified>
</cp:coreProperties>
</file>