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16" r:id="rId2"/>
    <p:sldId id="325" r:id="rId3"/>
    <p:sldId id="315" r:id="rId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6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24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7813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797E46FF-1DD6-4B93-B7B5-D06F78E6B5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75"/>
          <a:stretch/>
        </p:blipFill>
        <p:spPr>
          <a:xfrm>
            <a:off x="4000501" y="0"/>
            <a:ext cx="8191046" cy="4097212"/>
          </a:xfrm>
          <a:prstGeom prst="rect">
            <a:avLst/>
          </a:prstGeom>
        </p:spPr>
      </p:pic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F72E08E-0955-43EC-8230-3BF62D3C6A4B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01:19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C6457A-0A52-40B9-937D-77DADAFC2F80}"/>
              </a:ext>
            </a:extLst>
          </p:cNvPr>
          <p:cNvGrpSpPr/>
          <p:nvPr/>
        </p:nvGrpSpPr>
        <p:grpSpPr>
          <a:xfrm>
            <a:off x="4314825" y="4991100"/>
            <a:ext cx="7639050" cy="1152035"/>
            <a:chOff x="4314825" y="4905375"/>
            <a:chExt cx="7639050" cy="1152035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34B07DC-D971-44E2-98DB-F710FA0512CC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01BF69D4-9A40-40DD-953C-2602C15258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2D3C856-5939-400E-B26F-4A842C3C1A44}"/>
                </a:ext>
              </a:extLst>
            </p:cNvPr>
            <p:cNvSpPr txBox="1"/>
            <p:nvPr/>
          </p:nvSpPr>
          <p:spPr>
            <a:xfrm>
              <a:off x="4429125" y="5537331"/>
              <a:ext cx="6086475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安全の定義 」について、日本ではどのように定義しているのか？ 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　　　　安全の考え方について解説します。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04B451F6-3CC1-44F3-96B3-94E133530FDF}"/>
              </a:ext>
            </a:extLst>
          </p:cNvPr>
          <p:cNvGrpSpPr/>
          <p:nvPr/>
        </p:nvGrpSpPr>
        <p:grpSpPr>
          <a:xfrm>
            <a:off x="9245" y="0"/>
            <a:ext cx="4096030" cy="6901101"/>
            <a:chOff x="9245" y="0"/>
            <a:chExt cx="4096030" cy="6901101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5E13B67-2CBC-40FD-8B20-F4CC5FE3CA80}"/>
                </a:ext>
              </a:extLst>
            </p:cNvPr>
            <p:cNvGrpSpPr/>
            <p:nvPr/>
          </p:nvGrpSpPr>
          <p:grpSpPr>
            <a:xfrm>
              <a:off x="9245" y="0"/>
              <a:ext cx="3353080" cy="6858000"/>
              <a:chOff x="9245" y="0"/>
              <a:chExt cx="3353080" cy="6858000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80655F7C-7CEF-4F1F-A238-0C636C624753}"/>
                  </a:ext>
                </a:extLst>
              </p:cNvPr>
              <p:cNvGrpSpPr/>
              <p:nvPr/>
            </p:nvGrpSpPr>
            <p:grpSpPr>
              <a:xfrm>
                <a:off x="66677" y="0"/>
                <a:ext cx="3295648" cy="6858000"/>
                <a:chOff x="266702" y="0"/>
                <a:chExt cx="3295648" cy="6858000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DB67710-49A5-48F3-8719-44C40055A86F}"/>
                    </a:ext>
                  </a:extLst>
                </p:cNvPr>
                <p:cNvSpPr/>
                <p:nvPr/>
              </p:nvSpPr>
              <p:spPr>
                <a:xfrm>
                  <a:off x="571500" y="0"/>
                  <a:ext cx="2990850" cy="6858000"/>
                </a:xfrm>
                <a:prstGeom prst="rect">
                  <a:avLst/>
                </a:prstGeom>
                <a:solidFill>
                  <a:srgbClr val="CCCCFF"/>
                </a:solidFill>
                <a:ln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四角形: 上の 2 つの角を丸める 5">
                  <a:extLst>
                    <a:ext uri="{FF2B5EF4-FFF2-40B4-BE49-F238E27FC236}">
                      <a16:creationId xmlns:a16="http://schemas.microsoft.com/office/drawing/2014/main" id="{3A100F85-5970-4138-B8B8-C5667F81C801}"/>
                    </a:ext>
                  </a:extLst>
                </p:cNvPr>
                <p:cNvSpPr/>
                <p:nvPr/>
              </p:nvSpPr>
              <p:spPr>
                <a:xfrm rot="16200000">
                  <a:off x="-92868" y="375612"/>
                  <a:ext cx="1023938" cy="304797"/>
                </a:xfrm>
                <a:prstGeom prst="round2SameRect">
                  <a:avLst>
                    <a:gd name="adj1" fmla="val 32293"/>
                    <a:gd name="adj2" fmla="val 0"/>
                  </a:avLst>
                </a:prstGeom>
                <a:solidFill>
                  <a:schemeClr val="bg1"/>
                </a:solidFill>
                <a:ln w="76200"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10D90B80-63BD-4949-8A47-782DA9DC0048}"/>
                  </a:ext>
                </a:extLst>
              </p:cNvPr>
              <p:cNvSpPr txBox="1"/>
              <p:nvPr/>
            </p:nvSpPr>
            <p:spPr>
              <a:xfrm>
                <a:off x="9245" y="13956"/>
                <a:ext cx="400110" cy="1016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シリーズ</a:t>
                </a:r>
                <a:r>
                  <a:rPr kumimoji="1" lang="en-US" altLang="ja-JP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Ⅰ</a:t>
                </a:r>
                <a:endPara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78EEB73-0282-48DA-A7F2-CBEC4E027F43}"/>
                </a:ext>
              </a:extLst>
            </p:cNvPr>
            <p:cNvGrpSpPr/>
            <p:nvPr/>
          </p:nvGrpSpPr>
          <p:grpSpPr>
            <a:xfrm>
              <a:off x="438149" y="0"/>
              <a:ext cx="3667126" cy="6901101"/>
              <a:chOff x="438149" y="0"/>
              <a:chExt cx="3667126" cy="6901101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81610136-1F5A-4886-925E-8D236DC2376A}"/>
                  </a:ext>
                </a:extLst>
              </p:cNvPr>
              <p:cNvSpPr/>
              <p:nvPr/>
            </p:nvSpPr>
            <p:spPr>
              <a:xfrm>
                <a:off x="438149" y="0"/>
                <a:ext cx="3667125" cy="6858000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en-US" altLang="ja-JP" sz="2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endParaRPr kumimoji="1" lang="en-US" altLang="ja-JP" sz="5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>
                  <a:spcBef>
                    <a:spcPts val="1200"/>
                  </a:spcBef>
                </a:pPr>
                <a:endParaRPr kumimoji="1" lang="ja-JP" altLang="en-US" sz="48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8D0716D-5422-4E53-AA73-D63A2064F1D5}"/>
                  </a:ext>
                </a:extLst>
              </p:cNvPr>
              <p:cNvSpPr txBox="1"/>
              <p:nvPr/>
            </p:nvSpPr>
            <p:spPr>
              <a:xfrm>
                <a:off x="1155878" y="6439436"/>
                <a:ext cx="29493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ja-JP" sz="2400" dirty="0">
                    <a:solidFill>
                      <a:schemeClr val="bg1"/>
                    </a:solidFill>
                    <a:latin typeface="Arial Black" panose="020B0A04020102020204" pitchFamily="34" charset="0"/>
                    <a:ea typeface="ＭＳ ゴシック" panose="020B0609070205080204" pitchFamily="49" charset="-128"/>
                  </a:rPr>
                  <a:t>Safety definition</a:t>
                </a:r>
                <a:endParaRPr kumimoji="1" lang="ja-JP" altLang="en-US" sz="2400" dirty="0">
                  <a:solidFill>
                    <a:schemeClr val="bg1"/>
                  </a:solidFill>
                  <a:latin typeface="Arial Black" panose="020B0A04020102020204" pitchFamily="34" charset="0"/>
                  <a:ea typeface="ＭＳ ゴシック" panose="020B0609070205080204" pitchFamily="49" charset="-128"/>
                </a:endParaRPr>
              </a:p>
            </p:txBody>
          </p:sp>
        </p:grpSp>
      </p:grp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C199E37-824F-49D8-8479-978FB4DD7462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27AD9B3-3096-4D3D-B47D-3B3D3E1A5A2D}"/>
              </a:ext>
            </a:extLst>
          </p:cNvPr>
          <p:cNvSpPr txBox="1"/>
          <p:nvPr/>
        </p:nvSpPr>
        <p:spPr>
          <a:xfrm>
            <a:off x="567355" y="444079"/>
            <a:ext cx="3429291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kumimoji="1"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安全の定義と考え方</a:t>
            </a:r>
          </a:p>
        </p:txBody>
      </p:sp>
    </p:spTree>
    <p:extLst>
      <p:ext uri="{BB962C8B-B14F-4D97-AF65-F5344CB8AC3E}">
        <p14:creationId xmlns:p14="http://schemas.microsoft.com/office/powerpoint/2010/main" val="2432716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8827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292414"/>
              </p:ext>
            </p:extLst>
          </p:nvPr>
        </p:nvGraphicFramePr>
        <p:xfrm>
          <a:off x="61927" y="780816"/>
          <a:ext cx="11988000" cy="5650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71718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皆さんは、「安全」と聞いて、どのようなことを思い浮かべますか？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辞書によると、一般的な安全の定義は、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「損害を受けないこと」「危険な状態ではないこと」、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「ケガをしたり、物を盗られたりする心配がないこと」と書かれています。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しかし、安全に対する考え方は、国によって異なります。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そのため、各国の機械製品等の安全化と流通の促進を図るため、国際安全規格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 </a:t>
                      </a:r>
                      <a:r>
                        <a:rPr kumimoji="1" lang="ja-JP" altLang="en-US" sz="1000" dirty="0" err="1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が誕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生しました。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とは、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機械や電気、化学、農業、医療など、すべての産業における安全側面に関する規格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の導入指針を策定し、各国の機械製品等の安全化と流通の促進を図っています。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：国際標準化機構では、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電気・電子技術分野を除く全産業分野（機械や化学、農業、医療など）に関する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国際規格を作成しています。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②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IEC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：国際電気標準会議では、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電気・電子技術分野における国際規格を作成しています。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ケガをした場合でも、被害が許容できる程度であれば「安全」とみなしています。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「安全」を「許容できないリスクがないこと」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つまり、「安全」をリスクのレベルによって定義しています。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危険をゼロにする絶対安全は、実現が難しいため、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事故によって被害にあった場合でも、その被害が許容できる、受け入れることができる程度のリスクレベルであれば、「安全」とみなしています。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857350"/>
                  </a:ext>
                </a:extLst>
              </a:tr>
              <a:tr h="1635503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44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安全の定義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安全の定義と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考え方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8116C6AC-3B36-4395-982B-E8645B3FEF2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6599" y="1267905"/>
            <a:ext cx="2525014" cy="14203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96594EA-14D8-43FC-8598-DB1CA73A49C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6599" y="3031855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6323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</TotalTime>
  <Words>973</Words>
  <PresentationFormat>ワイド画面</PresentationFormat>
  <Paragraphs>87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2025-03-18T02:21:32Z</dcterms:modified>
</cp:coreProperties>
</file>