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8" r:id="rId2"/>
    <p:sldId id="313" r:id="rId3"/>
    <p:sldId id="314" r:id="rId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6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24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53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5567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2025/3/18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4F26CC73-4850-46E2-8B69-816CB2D0856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/>
          <a:srcRect r="2222" b="13093"/>
          <a:stretch/>
        </p:blipFill>
        <p:spPr>
          <a:xfrm>
            <a:off x="3888026" y="-3452"/>
            <a:ext cx="8303974" cy="4151641"/>
          </a:xfrm>
          <a:prstGeom prst="rect">
            <a:avLst/>
          </a:prstGeom>
          <a:ln>
            <a:noFill/>
          </a:ln>
        </p:spPr>
      </p:pic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EF72E08E-0955-43EC-8230-3BF62D3C6A4B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01:43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C6457A-0A52-40B9-937D-77DADAFC2F80}"/>
              </a:ext>
            </a:extLst>
          </p:cNvPr>
          <p:cNvGrpSpPr/>
          <p:nvPr/>
        </p:nvGrpSpPr>
        <p:grpSpPr>
          <a:xfrm>
            <a:off x="4314825" y="4991100"/>
            <a:ext cx="7639050" cy="1129492"/>
            <a:chOff x="4314825" y="4905375"/>
            <a:chExt cx="7639050" cy="1129492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34B07DC-D971-44E2-98DB-F710FA0512CC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  <a:endPara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01BF69D4-9A40-40DD-953C-2602C15258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2D3C856-5939-400E-B26F-4A842C3C1A44}"/>
                </a:ext>
              </a:extLst>
            </p:cNvPr>
            <p:cNvSpPr txBox="1"/>
            <p:nvPr/>
          </p:nvSpPr>
          <p:spPr>
            <a:xfrm>
              <a:off x="4429125" y="5514788"/>
              <a:ext cx="6086475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この動画教材では、シリーズ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Ⅰ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Ⅱ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Ⅲ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に関する動画コンテンツや、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本動画教材を制作した趣旨について説明しています。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04B451F6-3CC1-44F3-96B3-94E133530FDF}"/>
              </a:ext>
            </a:extLst>
          </p:cNvPr>
          <p:cNvGrpSpPr/>
          <p:nvPr/>
        </p:nvGrpSpPr>
        <p:grpSpPr>
          <a:xfrm>
            <a:off x="9245" y="0"/>
            <a:ext cx="4096030" cy="6901101"/>
            <a:chOff x="9245" y="0"/>
            <a:chExt cx="4096030" cy="6901101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5E13B67-2CBC-40FD-8B20-F4CC5FE3CA80}"/>
                </a:ext>
              </a:extLst>
            </p:cNvPr>
            <p:cNvGrpSpPr/>
            <p:nvPr/>
          </p:nvGrpSpPr>
          <p:grpSpPr>
            <a:xfrm>
              <a:off x="9245" y="0"/>
              <a:ext cx="3353080" cy="6858000"/>
              <a:chOff x="9245" y="0"/>
              <a:chExt cx="3353080" cy="6858000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80655F7C-7CEF-4F1F-A238-0C636C624753}"/>
                  </a:ext>
                </a:extLst>
              </p:cNvPr>
              <p:cNvGrpSpPr/>
              <p:nvPr/>
            </p:nvGrpSpPr>
            <p:grpSpPr>
              <a:xfrm>
                <a:off x="66677" y="0"/>
                <a:ext cx="3295648" cy="6858000"/>
                <a:chOff x="266702" y="0"/>
                <a:chExt cx="3295648" cy="6858000"/>
              </a:xfrm>
            </p:grpSpPr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BDB67710-49A5-48F3-8719-44C40055A86F}"/>
                    </a:ext>
                  </a:extLst>
                </p:cNvPr>
                <p:cNvSpPr/>
                <p:nvPr/>
              </p:nvSpPr>
              <p:spPr>
                <a:xfrm>
                  <a:off x="571500" y="0"/>
                  <a:ext cx="2990850" cy="6858000"/>
                </a:xfrm>
                <a:prstGeom prst="rect">
                  <a:avLst/>
                </a:prstGeom>
                <a:solidFill>
                  <a:srgbClr val="CCCCFF"/>
                </a:solidFill>
                <a:ln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四角形: 上の 2 つの角を丸める 5">
                  <a:extLst>
                    <a:ext uri="{FF2B5EF4-FFF2-40B4-BE49-F238E27FC236}">
                      <a16:creationId xmlns:a16="http://schemas.microsoft.com/office/drawing/2014/main" id="{3A100F85-5970-4138-B8B8-C5667F81C801}"/>
                    </a:ext>
                  </a:extLst>
                </p:cNvPr>
                <p:cNvSpPr/>
                <p:nvPr/>
              </p:nvSpPr>
              <p:spPr>
                <a:xfrm rot="16200000">
                  <a:off x="-92868" y="375612"/>
                  <a:ext cx="1023938" cy="304797"/>
                </a:xfrm>
                <a:prstGeom prst="round2SameRect">
                  <a:avLst>
                    <a:gd name="adj1" fmla="val 32293"/>
                    <a:gd name="adj2" fmla="val 0"/>
                  </a:avLst>
                </a:prstGeom>
                <a:solidFill>
                  <a:schemeClr val="bg1"/>
                </a:solidFill>
                <a:ln w="76200"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10D90B80-63BD-4949-8A47-782DA9DC0048}"/>
                  </a:ext>
                </a:extLst>
              </p:cNvPr>
              <p:cNvSpPr txBox="1"/>
              <p:nvPr/>
            </p:nvSpPr>
            <p:spPr>
              <a:xfrm>
                <a:off x="9245" y="13956"/>
                <a:ext cx="400110" cy="1016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シリーズ</a:t>
                </a:r>
                <a:r>
                  <a:rPr kumimoji="1" lang="en-US" altLang="ja-JP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Ⅰ</a:t>
                </a:r>
                <a:endPara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78EEB73-0282-48DA-A7F2-CBEC4E027F43}"/>
                </a:ext>
              </a:extLst>
            </p:cNvPr>
            <p:cNvGrpSpPr/>
            <p:nvPr/>
          </p:nvGrpSpPr>
          <p:grpSpPr>
            <a:xfrm>
              <a:off x="438149" y="0"/>
              <a:ext cx="3667126" cy="6901101"/>
              <a:chOff x="438149" y="0"/>
              <a:chExt cx="3667126" cy="6901101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81610136-1F5A-4886-925E-8D236DC2376A}"/>
                  </a:ext>
                </a:extLst>
              </p:cNvPr>
              <p:cNvSpPr/>
              <p:nvPr/>
            </p:nvSpPr>
            <p:spPr>
              <a:xfrm>
                <a:off x="438149" y="0"/>
                <a:ext cx="3667125" cy="6858000"/>
              </a:xfrm>
              <a:prstGeom prst="rect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en-US" altLang="ja-JP" sz="2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r>
                  <a:rPr lang="ja-JP" altLang="en-US" sz="5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はじめに</a:t>
                </a:r>
                <a:endParaRPr kumimoji="1" lang="en-US" altLang="ja-JP" sz="5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>
                  <a:spcBef>
                    <a:spcPts val="1200"/>
                  </a:spcBef>
                </a:pPr>
                <a:endParaRPr kumimoji="1" lang="ja-JP" altLang="en-US" sz="48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8D0716D-5422-4E53-AA73-D63A2064F1D5}"/>
                  </a:ext>
                </a:extLst>
              </p:cNvPr>
              <p:cNvSpPr txBox="1"/>
              <p:nvPr/>
            </p:nvSpPr>
            <p:spPr>
              <a:xfrm>
                <a:off x="2186224" y="6439436"/>
                <a:ext cx="191905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ja-JP" sz="2400" dirty="0">
                    <a:solidFill>
                      <a:schemeClr val="bg1"/>
                    </a:solidFill>
                    <a:latin typeface="Arial Black" panose="020B0A04020102020204" pitchFamily="34" charset="0"/>
                    <a:ea typeface="ＭＳ ゴシック" panose="020B0609070205080204" pitchFamily="49" charset="-128"/>
                  </a:rPr>
                  <a:t>First of all</a:t>
                </a:r>
                <a:endParaRPr kumimoji="1" lang="ja-JP" altLang="en-US" sz="2400" dirty="0">
                  <a:solidFill>
                    <a:schemeClr val="bg1"/>
                  </a:solidFill>
                  <a:latin typeface="Arial Black" panose="020B0A04020102020204" pitchFamily="34" charset="0"/>
                  <a:ea typeface="ＭＳ ゴシック" panose="020B0609070205080204" pitchFamily="49" charset="-128"/>
                </a:endParaRPr>
              </a:p>
            </p:txBody>
          </p:sp>
        </p:grpSp>
      </p:grp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C199E37-824F-49D8-8479-978FB4DD7462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929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3595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923538"/>
              </p:ext>
            </p:extLst>
          </p:nvPr>
        </p:nvGraphicFramePr>
        <p:xfrm>
          <a:off x="61927" y="780816"/>
          <a:ext cx="11988000" cy="5760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73627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この動画教材は、３つのシリーズで構成しています。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Ⅰ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では、安全の定義や災害発生のメカニズムについて解説し、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Ⅱ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では、機械系、電気・電子系、居住系の訓練コースにおいて実際に起きた災害事例を再現し、安全管理の視点から災害発生の原因について解説します。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また、シリーズ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Ⅲ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では、危険予知訓練の演習問題を通じて、災害発生のプロセスや防止対策について理解を深めます。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安全は、誰かがやってくれるのではなく、まずは、自分自身で取り組まなければなりません。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災害発生のメカニズムを理解し、訓練期間中だけでなく、これからの職業人生においても、ケガをしない・させないように、正しい作業方法を十分に理解することが大切です。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この動画教材を活用し、危険感受性を高め、訓練災害を未然に防ぐように努めましょう。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ctr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本動画教材は、３つの動画群で構成されています。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u="sng" dirty="0">
                        <a:latin typeface="Microsoft JhengHei Light" panose="020B0304030504040204" pitchFamily="34" charset="-120"/>
                        <a:ea typeface="Microsoft JhengHei Light" panose="020B0304030504040204" pitchFamily="34" charset="-120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u="sng" dirty="0">
                          <a:latin typeface="Microsoft JhengHei Light" panose="020B0304030504040204" pitchFamily="34" charset="-120"/>
                          <a:ea typeface="Microsoft JhengHei Light" panose="020B0304030504040204" pitchFamily="34" charset="-120"/>
                        </a:rPr>
                        <a:t>【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Ⅰ】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災害発生のメカニズム（６動画）</a:t>
                      </a: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安全の定義や災害発生のメカニズムについて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u="sng" dirty="0">
                          <a:latin typeface="Microsoft JhengHei Light" panose="020B0304030504040204" pitchFamily="34" charset="-120"/>
                          <a:ea typeface="Microsoft JhengHei Light" panose="020B0304030504040204" pitchFamily="34" charset="-120"/>
                        </a:rPr>
                        <a:t>【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Ⅱ】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災害事例の解説（３動画）</a:t>
                      </a: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機械系、電気・電子系、居住系の訓練コース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において実際に起きた訓練災害を再現し、安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全管理の視点から災害発生の原因について解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説します。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u="sng" dirty="0">
                          <a:latin typeface="Microsoft JhengHei Light" panose="020B0304030504040204" pitchFamily="34" charset="-120"/>
                          <a:ea typeface="Microsoft JhengHei Light" panose="020B0304030504040204" pitchFamily="34" charset="-120"/>
                        </a:rPr>
                        <a:t>【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Ⅲ】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危険予知訓練の実践（１２動画）</a:t>
                      </a: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訓練災害１２事例を用いた危険予知訓練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（ＫＹＴ）の演習問題になります。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動画コンテンツ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78978F74-0541-4B18-A980-4606DE59112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6" y="1267906"/>
            <a:ext cx="2525015" cy="14203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20B6F0AE-8899-4AB2-9A1D-32549FA935C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798625" y="1778292"/>
            <a:ext cx="2106160" cy="118471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77CCA38-AA42-4563-9345-2FBB6660F8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703" r="2855"/>
          <a:stretch/>
        </p:blipFill>
        <p:spPr>
          <a:xfrm>
            <a:off x="9798624" y="3429000"/>
            <a:ext cx="2106159" cy="118471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D4689F08-B60B-478D-BFDB-49465266C5D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107"/>
          <a:stretch/>
        </p:blipFill>
        <p:spPr>
          <a:xfrm>
            <a:off x="9775566" y="5121856"/>
            <a:ext cx="2129217" cy="10614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4414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3793</TotalTime>
  <Words>934</Words>
  <PresentationFormat>ワイド画面</PresentationFormat>
  <Paragraphs>99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Microsoft JhengHei Light</vt:lpstr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2025-03-18T02:21:03Z</dcterms:modified>
</cp:coreProperties>
</file>